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Google Sans Medium"/>
      <p:regular r:id="rId20"/>
      <p:bold r:id="rId21"/>
      <p:italic r:id="rId22"/>
      <p:boldItalic r:id="rId23"/>
    </p:embeddedFont>
    <p:embeddedFont>
      <p:font typeface="Google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28459E8-E787-470A-B4C5-735163513657}">
  <a:tblStyle styleId="{028459E8-E787-470A-B4C5-73516351365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Medium-regular.fntdata"/><Relationship Id="rId22" Type="http://schemas.openxmlformats.org/officeDocument/2006/relationships/font" Target="fonts/GoogleSansMedium-italic.fntdata"/><Relationship Id="rId21" Type="http://schemas.openxmlformats.org/officeDocument/2006/relationships/font" Target="fonts/GoogleSansMedium-bold.fntdata"/><Relationship Id="rId24" Type="http://schemas.openxmlformats.org/officeDocument/2006/relationships/font" Target="fonts/GoogleSans-regular.fntdata"/><Relationship Id="rId23" Type="http://schemas.openxmlformats.org/officeDocument/2006/relationships/font" Target="fonts/GoogleSansMedium-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GoogleSans-italic.fntdata"/><Relationship Id="rId25" Type="http://schemas.openxmlformats.org/officeDocument/2006/relationships/font" Target="fonts/GoogleSans-bold.fntdata"/><Relationship Id="rId27" Type="http://schemas.openxmlformats.org/officeDocument/2006/relationships/font" Target="fonts/GoogleSans-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2.png>
</file>

<file path=ppt/media/image3.jp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rvelapp.com/"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Notes:</a:t>
            </a:r>
            <a:endParaRPr/>
          </a:p>
          <a:p>
            <a:pPr indent="0" lvl="0" marL="0" rtl="0" algn="l">
              <a:spcBef>
                <a:spcPts val="0"/>
              </a:spcBef>
              <a:spcAft>
                <a:spcPts val="0"/>
              </a:spcAft>
              <a:buNone/>
            </a:pPr>
            <a:r>
              <a:rPr lang="en"/>
              <a:t>Introduce yourself (name, major, maybe a fun fact!)</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this workshop, we’ll be discussing and practicing skills around designing a solution within a series of constraints.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591834c1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591834c1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that we have an idea, it’s time to prototype. As a team, you should decide what the different views in the product should be. Then, draw them out with a marker on paper and use the “Marvel” app to string them together into a usable, testable prototype. You have 20 minutes for this step!</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591834c1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591834c1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step, 5, we’ll be almost done. We have a prototype and it’s time to test. To do this…</a:t>
            </a:r>
            <a:endParaRPr>
              <a:solidFill>
                <a:schemeClr val="dk1"/>
              </a:solidFill>
            </a:endParaRPr>
          </a:p>
          <a:p>
            <a:pPr indent="0" lvl="0" marL="0" rtl="0" algn="l">
              <a:spcBef>
                <a:spcPts val="0"/>
              </a:spcBef>
              <a:spcAft>
                <a:spcPts val="0"/>
              </a:spcAft>
              <a:buNone/>
            </a:pPr>
            <a:r>
              <a:rPr lang="en">
                <a:solidFill>
                  <a:schemeClr val="dk1"/>
                </a:solidFill>
              </a:rPr>
              <a:t>First, split your team up in half.</a:t>
            </a:r>
            <a:endParaRPr>
              <a:solidFill>
                <a:schemeClr val="dk1"/>
              </a:solidFill>
            </a:endParaRPr>
          </a:p>
          <a:p>
            <a:pPr indent="0" lvl="0" marL="0" rtl="0" algn="l">
              <a:spcBef>
                <a:spcPts val="0"/>
              </a:spcBef>
              <a:spcAft>
                <a:spcPts val="0"/>
              </a:spcAft>
              <a:buNone/>
            </a:pPr>
            <a:r>
              <a:rPr lang="en">
                <a:solidFill>
                  <a:schemeClr val="dk1"/>
                </a:solidFill>
              </a:rPr>
              <a:t>Then, each half-group should find another half-group (of course, this half-group should be from a separate whole-group).</a:t>
            </a:r>
            <a:endParaRPr>
              <a:solidFill>
                <a:schemeClr val="dk1"/>
              </a:solidFill>
            </a:endParaRPr>
          </a:p>
          <a:p>
            <a:pPr indent="0" lvl="0" marL="0" rtl="0" algn="l">
              <a:spcBef>
                <a:spcPts val="0"/>
              </a:spcBef>
              <a:spcAft>
                <a:spcPts val="0"/>
              </a:spcAft>
              <a:buNone/>
            </a:pPr>
            <a:r>
              <a:rPr lang="en">
                <a:solidFill>
                  <a:schemeClr val="dk1"/>
                </a:solidFill>
              </a:rPr>
              <a:t>Each half-group should take turns testing their prototype on each other.</a:t>
            </a:r>
            <a:endParaRPr>
              <a:solidFill>
                <a:schemeClr val="dk1"/>
              </a:solidFill>
            </a:endParaRPr>
          </a:p>
          <a:p>
            <a:pPr indent="0" lvl="0" marL="0" rtl="0" algn="l">
              <a:spcBef>
                <a:spcPts val="0"/>
              </a:spcBef>
              <a:spcAft>
                <a:spcPts val="0"/>
              </a:spcAft>
              <a:buNone/>
            </a:pPr>
            <a:r>
              <a:rPr lang="en">
                <a:solidFill>
                  <a:schemeClr val="dk1"/>
                </a:solidFill>
              </a:rPr>
              <a:t>You should have time for each half-group to test and be tested TWICE, meaning that the whole group has tested the prototype FOUR times.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you’re done testing, come together and discuss your learnings.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591834c1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591834c1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Lastly, each team should take a couple of minutes to present. You can talk about your user personas, a few of your ideas, your final prototype, and what you learned from testing!</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591834c1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591834c1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Ready? Let’s start by breaking up into groups (you can facilitate this however you see fit). I’ll leave this schedule up so we can reference it throughout the exercise!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speaker: </a:t>
            </a:r>
            <a:endParaRPr>
              <a:solidFill>
                <a:schemeClr val="dk1"/>
              </a:solidFill>
            </a:endParaRPr>
          </a:p>
          <a:p>
            <a:pPr indent="0" lvl="0" marL="0" rtl="0" algn="l">
              <a:spcBef>
                <a:spcPts val="0"/>
              </a:spcBef>
              <a:spcAft>
                <a:spcPts val="0"/>
              </a:spcAft>
              <a:buNone/>
            </a:pPr>
            <a:r>
              <a:rPr lang="en">
                <a:solidFill>
                  <a:schemeClr val="dk1"/>
                </a:solidFill>
              </a:rPr>
              <a:t>(At this point, you should begin the workshop and try to keep everyone to the </a:t>
            </a:r>
            <a:r>
              <a:rPr lang="en">
                <a:solidFill>
                  <a:schemeClr val="dk1"/>
                </a:solidFill>
              </a:rPr>
              <a:t>allotted</a:t>
            </a:r>
            <a:r>
              <a:rPr lang="en">
                <a:solidFill>
                  <a:schemeClr val="dk1"/>
                </a:solidFill>
              </a:rPr>
              <a:t> times so the workshop doesn’t become too long. Walk around and answer questions and most of all -- have fun!).</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0959ade37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0959ade37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Most product teams have to go through this cycle. They have to build something, go through the trouble of launching it and putting it in the hands of users, learning from the users and how they’re using the product, ideate on how they can improve the product, then repeat. This is an incredibly time-consuming and expensive process, and most of the time and money is concentrated in the “Build” and “Launch” phases.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0959ade37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0959ade37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indent="0" lvl="0" marL="0" rtl="0" algn="l">
              <a:spcBef>
                <a:spcPts val="0"/>
              </a:spcBef>
              <a:spcAft>
                <a:spcPts val="0"/>
              </a:spcAft>
              <a:buNone/>
            </a:pPr>
            <a:r>
              <a:rPr lang="en">
                <a:solidFill>
                  <a:schemeClr val="dk1"/>
                </a:solidFill>
              </a:rPr>
              <a:t>What if we could shorten the cycle to something like this?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0959ade37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0959ade37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indent="0" lvl="0" marL="0" rtl="0" algn="l">
              <a:spcBef>
                <a:spcPts val="0"/>
              </a:spcBef>
              <a:spcAft>
                <a:spcPts val="0"/>
              </a:spcAft>
              <a:buNone/>
            </a:pPr>
            <a:r>
              <a:rPr lang="en">
                <a:solidFill>
                  <a:schemeClr val="dk1"/>
                </a:solidFill>
              </a:rPr>
              <a:t>Today we’re going to do an exercise called a design sprint, which outlines six steps to designing any solution.</a:t>
            </a:r>
            <a:endParaRPr>
              <a:solidFill>
                <a:schemeClr val="dk1"/>
              </a:solidFill>
            </a:endParaRPr>
          </a:p>
          <a:p>
            <a:pPr indent="0" lvl="0" marL="0" rtl="0" algn="l">
              <a:spcBef>
                <a:spcPts val="0"/>
              </a:spcBef>
              <a:spcAft>
                <a:spcPts val="0"/>
              </a:spcAft>
              <a:buNone/>
            </a:pPr>
            <a:r>
              <a:rPr lang="en">
                <a:solidFill>
                  <a:schemeClr val="dk1"/>
                </a:solidFill>
              </a:rPr>
              <a:t>First, we aim to understand and define. Specifically, we want to understand/define the problem and the user who’s faced with this problem.</a:t>
            </a:r>
            <a:endParaRPr>
              <a:solidFill>
                <a:schemeClr val="dk1"/>
              </a:solidFill>
            </a:endParaRPr>
          </a:p>
          <a:p>
            <a:pPr indent="0" lvl="0" marL="0" rtl="0" algn="l">
              <a:spcBef>
                <a:spcPts val="0"/>
              </a:spcBef>
              <a:spcAft>
                <a:spcPts val="0"/>
              </a:spcAft>
              <a:buNone/>
            </a:pPr>
            <a:r>
              <a:rPr lang="en">
                <a:solidFill>
                  <a:schemeClr val="dk1"/>
                </a:solidFill>
              </a:rPr>
              <a:t>Next, we’ll sketch and decide. For this step, we’re going to be ideating on ideas using pictures -- don’t worry if you’re not an artist, you’ll be just fine! -- and decide on which idea is “best” as a team.</a:t>
            </a:r>
            <a:endParaRPr>
              <a:solidFill>
                <a:schemeClr val="dk1"/>
              </a:solidFill>
            </a:endParaRPr>
          </a:p>
          <a:p>
            <a:pPr indent="0" lvl="0" marL="0" rtl="0" algn="l">
              <a:spcBef>
                <a:spcPts val="0"/>
              </a:spcBef>
              <a:spcAft>
                <a:spcPts val="0"/>
              </a:spcAft>
              <a:buNone/>
            </a:pPr>
            <a:r>
              <a:rPr lang="en">
                <a:solidFill>
                  <a:schemeClr val="dk1"/>
                </a:solidFill>
              </a:rPr>
              <a:t>Lastly, we prototype and validate. This is when we build a paper prototype and use it to test our assumptions.</a:t>
            </a:r>
            <a:endParaRPr>
              <a:solidFill>
                <a:schemeClr val="dk1"/>
              </a:solidFill>
            </a:endParaRPr>
          </a:p>
          <a:p>
            <a:pPr indent="0" lvl="0" marL="0" rtl="0" algn="l">
              <a:spcBef>
                <a:spcPts val="0"/>
              </a:spcBef>
              <a:spcAft>
                <a:spcPts val="0"/>
              </a:spcAft>
              <a:buNone/>
            </a:pPr>
            <a:r>
              <a:rPr lang="en">
                <a:solidFill>
                  <a:schemeClr val="dk1"/>
                </a:solidFill>
              </a:rPr>
              <a:t>Oh and by the way, this exercise is usually done with product teams over the course of a 5-day work week, but we’re going to sprint through it in a few hours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7591834c1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591834c1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rPr lang="en">
                <a:solidFill>
                  <a:schemeClr val="dk1"/>
                </a:solidFill>
              </a:rPr>
              <a:t>So what will this workshop actually look like?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First, we’ll break up into teams -- and all of this will be done in that team.</a:t>
            </a:r>
            <a:endParaRPr>
              <a:solidFill>
                <a:schemeClr val="dk1"/>
              </a:solidFill>
            </a:endParaRPr>
          </a:p>
          <a:p>
            <a:pPr indent="0" lvl="0" marL="0" rtl="0" algn="l">
              <a:spcBef>
                <a:spcPts val="0"/>
              </a:spcBef>
              <a:spcAft>
                <a:spcPts val="0"/>
              </a:spcAft>
              <a:buNone/>
            </a:pPr>
            <a:r>
              <a:rPr lang="en">
                <a:solidFill>
                  <a:schemeClr val="dk1"/>
                </a:solidFill>
              </a:rPr>
              <a:t>For Part 1, we’ll try to identify the user and map out their problem.</a:t>
            </a:r>
            <a:endParaRPr>
              <a:solidFill>
                <a:schemeClr val="dk1"/>
              </a:solidFill>
            </a:endParaRPr>
          </a:p>
          <a:p>
            <a:pPr indent="0" lvl="0" marL="0" rtl="0" algn="l">
              <a:spcBef>
                <a:spcPts val="0"/>
              </a:spcBef>
              <a:spcAft>
                <a:spcPts val="0"/>
              </a:spcAft>
              <a:buNone/>
            </a:pPr>
            <a:r>
              <a:rPr lang="en">
                <a:solidFill>
                  <a:schemeClr val="dk1"/>
                </a:solidFill>
              </a:rPr>
              <a:t>For Part 2, we’ll sketch solutions on a piece of paper using a method called “crazy eights.”</a:t>
            </a:r>
            <a:endParaRPr>
              <a:solidFill>
                <a:schemeClr val="dk1"/>
              </a:solidFill>
            </a:endParaRPr>
          </a:p>
          <a:p>
            <a:pPr indent="0" lvl="0" marL="0" rtl="0" algn="l">
              <a:spcBef>
                <a:spcPts val="0"/>
              </a:spcBef>
              <a:spcAft>
                <a:spcPts val="0"/>
              </a:spcAft>
              <a:buNone/>
            </a:pPr>
            <a:r>
              <a:rPr lang="en">
                <a:solidFill>
                  <a:schemeClr val="dk1"/>
                </a:solidFill>
              </a:rPr>
              <a:t>For Part 3, we’ll vote on which idea to go with.</a:t>
            </a:r>
            <a:endParaRPr>
              <a:solidFill>
                <a:schemeClr val="dk1"/>
              </a:solidFill>
            </a:endParaRPr>
          </a:p>
          <a:p>
            <a:pPr indent="0" lvl="0" marL="0" rtl="0" algn="l">
              <a:spcBef>
                <a:spcPts val="0"/>
              </a:spcBef>
              <a:spcAft>
                <a:spcPts val="0"/>
              </a:spcAft>
              <a:buNone/>
            </a:pPr>
            <a:r>
              <a:rPr lang="en">
                <a:solidFill>
                  <a:schemeClr val="dk1"/>
                </a:solidFill>
              </a:rPr>
              <a:t>For Part 4, we’ll  use the Marvel app (</a:t>
            </a:r>
            <a:r>
              <a:rPr lang="en" u="sng">
                <a:solidFill>
                  <a:schemeClr val="hlink"/>
                </a:solidFill>
                <a:hlinkClick r:id="rId2"/>
              </a:rPr>
              <a:t>https://marvelapp.com/</a:t>
            </a:r>
            <a:r>
              <a:rPr lang="en">
                <a:solidFill>
                  <a:schemeClr val="dk1"/>
                </a:solidFill>
              </a:rPr>
              <a:t>) to create usable prototypes out of paper mock-ups.</a:t>
            </a:r>
            <a:endParaRPr>
              <a:solidFill>
                <a:schemeClr val="dk1"/>
              </a:solidFill>
            </a:endParaRPr>
          </a:p>
          <a:p>
            <a:pPr indent="0" lvl="0" marL="0" rtl="0" algn="l">
              <a:spcBef>
                <a:spcPts val="0"/>
              </a:spcBef>
              <a:spcAft>
                <a:spcPts val="0"/>
              </a:spcAft>
              <a:buNone/>
            </a:pPr>
            <a:r>
              <a:rPr lang="en">
                <a:solidFill>
                  <a:schemeClr val="dk1"/>
                </a:solidFill>
              </a:rPr>
              <a:t>For Part 5, we’ll test it out on each-other and see what we learn.</a:t>
            </a:r>
            <a:endParaRPr>
              <a:solidFill>
                <a:schemeClr val="dk1"/>
              </a:solidFill>
            </a:endParaRPr>
          </a:p>
          <a:p>
            <a:pPr indent="0" lvl="0" marL="0" rtl="0" algn="l">
              <a:spcBef>
                <a:spcPts val="0"/>
              </a:spcBef>
              <a:spcAft>
                <a:spcPts val="0"/>
              </a:spcAft>
              <a:buNone/>
            </a:pPr>
            <a:r>
              <a:rPr lang="en">
                <a:solidFill>
                  <a:schemeClr val="dk1"/>
                </a:solidFill>
              </a:rPr>
              <a:t>Lastly, in part 6, we’ll all take a moment to demo and celebrate what we’ve accomplished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7591834c1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591834c1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point of this workshop is to help us actually solve a problem, and for the sake of the exercise, let’s say this is the problem we want to solve: it’s hard to buy hats and glasses virtually and ensure that they look and feel good while being worn.</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0959ade37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0959ade37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notes: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In the first step of solving this problem, we’ll try to identify the user and map out their problem.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will be a  10 minute activity where we’ll create 2 user personas. Each team should take two pieces of paper and a marker. Together, draw a picture of your user and give them a name -- yes, this is actually important because it helps you communicate about the personas. Then, write down a few characteristics that’ll help define them as a user of your product.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70959ade37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0959ade37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For Part 2, we’ll be doing “crazy eights.” Each member of the team should take a piece of paper and fold it up like you see on the screen. In 8 minutes, each member should write an idea down in each rectangle, generating eight ideas -- hence, the name “crazy eights.” When you’re generating these ideas and writing them down, try and keep in mind the problem and the user, but be sure to draw or write down any ideas that come to your mind, completely unfiltered -- this will help keep the creative juices flowing!</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70959ade37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70959ade37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Next, put all of the ideas down on a table or up on an easel -- it’s time to vote! We’ll be the using dot-voting system and each member gets 3 votes -- they can vote for whatever they want as many times as they want. The idea with the most votes wins!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0.jpg"/><Relationship Id="rId5"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descr="Image result for developer student club logo" id="54" name="Google Shape;54;p13"/>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55" name="Google Shape;55;p13"/>
          <p:cNvSpPr txBox="1"/>
          <p:nvPr/>
        </p:nvSpPr>
        <p:spPr>
          <a:xfrm>
            <a:off x="1202225" y="1816650"/>
            <a:ext cx="5450700" cy="1510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4800">
                <a:solidFill>
                  <a:srgbClr val="4285F4"/>
                </a:solidFill>
                <a:latin typeface="Google Sans Medium"/>
                <a:ea typeface="Google Sans Medium"/>
                <a:cs typeface="Google Sans Medium"/>
                <a:sym typeface="Google Sans Medium"/>
              </a:rPr>
              <a:t>Solution Design 1:</a:t>
            </a:r>
            <a:r>
              <a:rPr lang="en" sz="4800">
                <a:solidFill>
                  <a:srgbClr val="3C4043"/>
                </a:solidFill>
                <a:latin typeface="Google Sans Medium"/>
                <a:ea typeface="Google Sans Medium"/>
                <a:cs typeface="Google Sans Medium"/>
                <a:sym typeface="Google Sans Medium"/>
              </a:rPr>
              <a:t> Design Sprint</a:t>
            </a:r>
            <a:endParaRPr sz="4800">
              <a:solidFill>
                <a:srgbClr val="3C4043"/>
              </a:solidFill>
              <a:latin typeface="Google Sans Medium"/>
              <a:ea typeface="Google Sans Medium"/>
              <a:cs typeface="Google Sans Medium"/>
              <a:sym typeface="Google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descr="Image result for developer student club logo" id="146" name="Google Shape;146;p22"/>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47" name="Google Shape;147;p22"/>
          <p:cNvSpPr txBox="1"/>
          <p:nvPr/>
        </p:nvSpPr>
        <p:spPr>
          <a:xfrm>
            <a:off x="509475" y="2395650"/>
            <a:ext cx="32265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4:</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prototype</a:t>
            </a:r>
            <a:r>
              <a:rPr lang="en" sz="2400">
                <a:solidFill>
                  <a:srgbClr val="3C4043"/>
                </a:solidFill>
                <a:latin typeface="Google Sans Medium"/>
                <a:ea typeface="Google Sans Medium"/>
                <a:cs typeface="Google Sans Medium"/>
                <a:sym typeface="Google Sans Medium"/>
              </a:rPr>
              <a:t> </a:t>
            </a:r>
            <a:endParaRPr sz="2400">
              <a:solidFill>
                <a:srgbClr val="3C4043"/>
              </a:solidFill>
              <a:latin typeface="Google Sans Medium"/>
              <a:ea typeface="Google Sans Medium"/>
              <a:cs typeface="Google Sans Medium"/>
              <a:sym typeface="Google Sans Medium"/>
            </a:endParaRPr>
          </a:p>
          <a:p>
            <a:pPr indent="0" lvl="0" marL="0" rtl="0" algn="l">
              <a:spcBef>
                <a:spcPts val="0"/>
              </a:spcBef>
              <a:spcAft>
                <a:spcPts val="0"/>
              </a:spcAft>
              <a:buClr>
                <a:schemeClr val="dk1"/>
              </a:buClr>
              <a:buSzPts val="1100"/>
              <a:buFont typeface="Arial"/>
              <a:buNone/>
            </a:pPr>
            <a:r>
              <a:rPr lang="en" sz="1000">
                <a:solidFill>
                  <a:srgbClr val="3C4043"/>
                </a:solidFill>
                <a:latin typeface="Google Sans Medium"/>
                <a:ea typeface="Google Sans Medium"/>
                <a:cs typeface="Google Sans Medium"/>
                <a:sym typeface="Google Sans Medium"/>
              </a:rPr>
              <a:t>[20 mins]</a:t>
            </a:r>
            <a:endParaRPr b="1" sz="1000">
              <a:solidFill>
                <a:schemeClr val="lt1"/>
              </a:solidFill>
              <a:highlight>
                <a:srgbClr val="4285F4"/>
              </a:highlight>
              <a:latin typeface="Google Sans"/>
              <a:ea typeface="Google Sans"/>
              <a:cs typeface="Google Sans"/>
              <a:sym typeface="Google Sans"/>
            </a:endParaRPr>
          </a:p>
          <a:p>
            <a:pPr indent="0" lvl="0" marL="0" rtl="0" algn="l">
              <a:spcBef>
                <a:spcPts val="0"/>
              </a:spcBef>
              <a:spcAft>
                <a:spcPts val="0"/>
              </a:spcAft>
              <a:buNone/>
            </a:pPr>
            <a:r>
              <a:t/>
            </a:r>
            <a:endParaRPr b="1" sz="2400">
              <a:solidFill>
                <a:schemeClr val="lt1"/>
              </a:solidFill>
              <a:highlight>
                <a:srgbClr val="4285F4"/>
              </a:highlight>
              <a:latin typeface="Google Sans"/>
              <a:ea typeface="Google Sans"/>
              <a:cs typeface="Google Sans"/>
              <a:sym typeface="Google Sans"/>
            </a:endParaRPr>
          </a:p>
        </p:txBody>
      </p:sp>
      <p:pic>
        <p:nvPicPr>
          <p:cNvPr id="148" name="Google Shape;148;p22"/>
          <p:cNvPicPr preferRelativeResize="0"/>
          <p:nvPr/>
        </p:nvPicPr>
        <p:blipFill rotWithShape="1">
          <a:blip r:embed="rId4">
            <a:alphaModFix/>
          </a:blip>
          <a:srcRect b="25992" l="0" r="0" t="27772"/>
          <a:stretch/>
        </p:blipFill>
        <p:spPr>
          <a:xfrm>
            <a:off x="3675593" y="3807800"/>
            <a:ext cx="2472107" cy="1143000"/>
          </a:xfrm>
          <a:prstGeom prst="rect">
            <a:avLst/>
          </a:prstGeom>
          <a:noFill/>
          <a:ln>
            <a:noFill/>
          </a:ln>
        </p:spPr>
      </p:pic>
      <p:pic>
        <p:nvPicPr>
          <p:cNvPr id="149" name="Google Shape;149;p22"/>
          <p:cNvPicPr preferRelativeResize="0"/>
          <p:nvPr/>
        </p:nvPicPr>
        <p:blipFill>
          <a:blip r:embed="rId5">
            <a:alphaModFix/>
          </a:blip>
          <a:stretch>
            <a:fillRect/>
          </a:stretch>
        </p:blipFill>
        <p:spPr>
          <a:xfrm>
            <a:off x="4572000" y="652475"/>
            <a:ext cx="4062400" cy="3046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pic>
        <p:nvPicPr>
          <p:cNvPr descr="Image result for developer student club logo" id="154" name="Google Shape;154;p23"/>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55" name="Google Shape;155;p23"/>
          <p:cNvSpPr txBox="1"/>
          <p:nvPr/>
        </p:nvSpPr>
        <p:spPr>
          <a:xfrm>
            <a:off x="509475" y="2395650"/>
            <a:ext cx="32265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5:</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testing</a:t>
            </a:r>
            <a:r>
              <a:rPr lang="en" sz="2400">
                <a:solidFill>
                  <a:srgbClr val="3C4043"/>
                </a:solidFill>
                <a:latin typeface="Google Sans Medium"/>
                <a:ea typeface="Google Sans Medium"/>
                <a:cs typeface="Google Sans Medium"/>
                <a:sym typeface="Google Sans Medium"/>
              </a:rPr>
              <a:t> </a:t>
            </a:r>
            <a:endParaRPr sz="2400">
              <a:solidFill>
                <a:srgbClr val="3C4043"/>
              </a:solidFill>
              <a:latin typeface="Google Sans Medium"/>
              <a:ea typeface="Google Sans Medium"/>
              <a:cs typeface="Google Sans Medium"/>
              <a:sym typeface="Google Sans Medium"/>
            </a:endParaRPr>
          </a:p>
          <a:p>
            <a:pPr indent="0" lvl="0" marL="0" rtl="0" algn="l">
              <a:spcBef>
                <a:spcPts val="0"/>
              </a:spcBef>
              <a:spcAft>
                <a:spcPts val="0"/>
              </a:spcAft>
              <a:buClr>
                <a:schemeClr val="dk1"/>
              </a:buClr>
              <a:buSzPts val="1100"/>
              <a:buFont typeface="Arial"/>
              <a:buNone/>
            </a:pPr>
            <a:r>
              <a:rPr lang="en" sz="1000">
                <a:solidFill>
                  <a:srgbClr val="3C4043"/>
                </a:solidFill>
                <a:latin typeface="Google Sans Medium"/>
                <a:ea typeface="Google Sans Medium"/>
                <a:cs typeface="Google Sans Medium"/>
                <a:sym typeface="Google Sans Medium"/>
              </a:rPr>
              <a:t>[20 mins]</a:t>
            </a:r>
            <a:endParaRPr b="1" sz="1000">
              <a:solidFill>
                <a:schemeClr val="lt1"/>
              </a:solidFill>
              <a:highlight>
                <a:srgbClr val="4285F4"/>
              </a:highlight>
              <a:latin typeface="Google Sans"/>
              <a:ea typeface="Google Sans"/>
              <a:cs typeface="Google Sans"/>
              <a:sym typeface="Google Sans"/>
            </a:endParaRPr>
          </a:p>
          <a:p>
            <a:pPr indent="0" lvl="0" marL="0" rtl="0" algn="l">
              <a:spcBef>
                <a:spcPts val="0"/>
              </a:spcBef>
              <a:spcAft>
                <a:spcPts val="0"/>
              </a:spcAft>
              <a:buNone/>
            </a:pPr>
            <a:r>
              <a:t/>
            </a:r>
            <a:endParaRPr b="1" sz="2400">
              <a:solidFill>
                <a:schemeClr val="lt1"/>
              </a:solidFill>
              <a:highlight>
                <a:srgbClr val="4285F4"/>
              </a:highlight>
              <a:latin typeface="Google Sans"/>
              <a:ea typeface="Google Sans"/>
              <a:cs typeface="Google Sans"/>
              <a:sym typeface="Google Sans"/>
            </a:endParaRPr>
          </a:p>
        </p:txBody>
      </p:sp>
      <p:pic>
        <p:nvPicPr>
          <p:cNvPr id="156" name="Google Shape;156;p23"/>
          <p:cNvPicPr preferRelativeResize="0"/>
          <p:nvPr/>
        </p:nvPicPr>
        <p:blipFill>
          <a:blip r:embed="rId4">
            <a:alphaModFix/>
          </a:blip>
          <a:stretch>
            <a:fillRect/>
          </a:stretch>
        </p:blipFill>
        <p:spPr>
          <a:xfrm>
            <a:off x="4369600" y="1018888"/>
            <a:ext cx="4140976" cy="3105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pic>
        <p:nvPicPr>
          <p:cNvPr descr="Image result for developer student club logo" id="161" name="Google Shape;161;p24"/>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62" name="Google Shape;162;p24"/>
          <p:cNvSpPr txBox="1"/>
          <p:nvPr/>
        </p:nvSpPr>
        <p:spPr>
          <a:xfrm>
            <a:off x="509475" y="2395650"/>
            <a:ext cx="32265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6:</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present</a:t>
            </a:r>
            <a:endParaRPr b="1" sz="1000">
              <a:solidFill>
                <a:schemeClr val="lt1"/>
              </a:solidFill>
              <a:highlight>
                <a:srgbClr val="4285F4"/>
              </a:highlight>
              <a:latin typeface="Google Sans"/>
              <a:ea typeface="Google Sans"/>
              <a:cs typeface="Google Sans"/>
              <a:sym typeface="Google Sans"/>
            </a:endParaRPr>
          </a:p>
          <a:p>
            <a:pPr indent="0" lvl="0" marL="0" rtl="0" algn="l">
              <a:spcBef>
                <a:spcPts val="0"/>
              </a:spcBef>
              <a:spcAft>
                <a:spcPts val="0"/>
              </a:spcAft>
              <a:buNone/>
            </a:pPr>
            <a:r>
              <a:t/>
            </a:r>
            <a:endParaRPr b="1" sz="2400">
              <a:solidFill>
                <a:schemeClr val="lt1"/>
              </a:solidFill>
              <a:highlight>
                <a:srgbClr val="4285F4"/>
              </a:highlight>
              <a:latin typeface="Google Sans"/>
              <a:ea typeface="Google Sans"/>
              <a:cs typeface="Google Sans"/>
              <a:sym typeface="Google Sans"/>
            </a:endParaRPr>
          </a:p>
        </p:txBody>
      </p:sp>
      <p:pic>
        <p:nvPicPr>
          <p:cNvPr id="163" name="Google Shape;163;p24"/>
          <p:cNvPicPr preferRelativeResize="0"/>
          <p:nvPr/>
        </p:nvPicPr>
        <p:blipFill>
          <a:blip r:embed="rId4">
            <a:alphaModFix/>
          </a:blip>
          <a:stretch>
            <a:fillRect/>
          </a:stretch>
        </p:blipFill>
        <p:spPr>
          <a:xfrm>
            <a:off x="3812175" y="864612"/>
            <a:ext cx="4552348" cy="34142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descr="Image result for developer student club logo" id="168" name="Google Shape;168;p25"/>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69" name="Google Shape;169;p25"/>
          <p:cNvSpPr txBox="1"/>
          <p:nvPr/>
        </p:nvSpPr>
        <p:spPr>
          <a:xfrm>
            <a:off x="761950" y="580975"/>
            <a:ext cx="58401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design sprint:</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five part workshop</a:t>
            </a:r>
            <a:endParaRPr b="1" sz="2400">
              <a:solidFill>
                <a:schemeClr val="lt1"/>
              </a:solidFill>
              <a:highlight>
                <a:srgbClr val="4285F4"/>
              </a:highlight>
              <a:latin typeface="Google Sans"/>
              <a:ea typeface="Google Sans"/>
              <a:cs typeface="Google Sans"/>
              <a:sym typeface="Google Sans"/>
            </a:endParaRPr>
          </a:p>
        </p:txBody>
      </p:sp>
      <p:graphicFrame>
        <p:nvGraphicFramePr>
          <p:cNvPr id="170" name="Google Shape;170;p25"/>
          <p:cNvGraphicFramePr/>
          <p:nvPr/>
        </p:nvGraphicFramePr>
        <p:xfrm>
          <a:off x="684975" y="1905263"/>
          <a:ext cx="3000000" cy="3000000"/>
        </p:xfrm>
        <a:graphic>
          <a:graphicData uri="http://schemas.openxmlformats.org/drawingml/2006/table">
            <a:tbl>
              <a:tblPr>
                <a:noFill/>
                <a:tableStyleId>{028459E8-E787-470A-B4C5-735163513657}</a:tableStyleId>
              </a:tblPr>
              <a:tblGrid>
                <a:gridCol w="1340275"/>
                <a:gridCol w="1340275"/>
                <a:gridCol w="1340275"/>
                <a:gridCol w="1340275"/>
                <a:gridCol w="1340275"/>
                <a:gridCol w="1340275"/>
              </a:tblGrid>
              <a:tr h="442400">
                <a:tc>
                  <a:txBody>
                    <a:bodyPr/>
                    <a:lstStyle/>
                    <a:p>
                      <a:pPr indent="0" lvl="0" marL="0" marR="0" rtl="0" algn="l">
                        <a:lnSpc>
                          <a:spcPct val="100000"/>
                        </a:lnSpc>
                        <a:spcBef>
                          <a:spcPts val="0"/>
                        </a:spcBef>
                        <a:spcAft>
                          <a:spcPts val="0"/>
                        </a:spcAft>
                        <a:buNone/>
                      </a:pPr>
                      <a:r>
                        <a:rPr b="1" lang="en" sz="1800">
                          <a:solidFill>
                            <a:srgbClr val="3C4043"/>
                          </a:solidFill>
                          <a:latin typeface="Google Sans"/>
                          <a:ea typeface="Google Sans"/>
                          <a:cs typeface="Google Sans"/>
                          <a:sym typeface="Google Sans"/>
                        </a:rPr>
                        <a:t>Part 1</a:t>
                      </a:r>
                      <a:endParaRPr b="1" sz="1800">
                        <a:solidFill>
                          <a:srgbClr val="3C4043"/>
                        </a:solidFill>
                        <a:latin typeface="Google Sans"/>
                        <a:ea typeface="Google Sans"/>
                        <a:cs typeface="Google Sans"/>
                        <a:sym typeface="Google Sans"/>
                      </a:endParaRPr>
                    </a:p>
                    <a:p>
                      <a:pPr indent="0" lvl="0" marL="0" marR="0" rtl="0" algn="l">
                        <a:lnSpc>
                          <a:spcPct val="100000"/>
                        </a:lnSpc>
                        <a:spcBef>
                          <a:spcPts val="0"/>
                        </a:spcBef>
                        <a:spcAft>
                          <a:spcPts val="0"/>
                        </a:spcAft>
                        <a:buNone/>
                      </a:pPr>
                      <a:r>
                        <a:rPr lang="en" sz="1200">
                          <a:solidFill>
                            <a:srgbClr val="3C4043"/>
                          </a:solidFill>
                          <a:latin typeface="Google Sans Medium"/>
                          <a:ea typeface="Google Sans Medium"/>
                          <a:cs typeface="Google Sans Medium"/>
                          <a:sym typeface="Google Sans Medium"/>
                        </a:rPr>
                        <a:t>[10 mins]</a:t>
                      </a:r>
                      <a:endParaRPr sz="1200">
                        <a:solidFill>
                          <a:srgbClr val="3C4043"/>
                        </a:solidFill>
                        <a:latin typeface="Google Sans Medium"/>
                        <a:ea typeface="Google Sans Medium"/>
                        <a:cs typeface="Google Sans Medium"/>
                        <a:sym typeface="Google Sans Medium"/>
                      </a:endParaRPr>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2</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[8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3</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[5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4</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[20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5</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[20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6</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402825">
                <a:tc>
                  <a:txBody>
                    <a:bodyPr/>
                    <a:lstStyle/>
                    <a:p>
                      <a:pPr indent="0" lvl="0" marL="0" rtl="0" algn="l">
                        <a:spcBef>
                          <a:spcPts val="0"/>
                        </a:spcBef>
                        <a:spcAft>
                          <a:spcPts val="0"/>
                        </a:spcAft>
                        <a:buNone/>
                      </a:pPr>
                      <a:r>
                        <a:rPr lang="en"/>
                        <a:t>You’ll identify the user and map out their </a:t>
                      </a:r>
                      <a:r>
                        <a:rPr b="1" lang="en">
                          <a:solidFill>
                            <a:schemeClr val="lt1"/>
                          </a:solidFill>
                          <a:highlight>
                            <a:srgbClr val="4285F4"/>
                          </a:highlight>
                          <a:latin typeface="Google Sans"/>
                          <a:ea typeface="Google Sans"/>
                          <a:cs typeface="Google Sans"/>
                          <a:sym typeface="Google Sans"/>
                        </a:rPr>
                        <a:t>problem</a:t>
                      </a:r>
                      <a:endParaRPr/>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a:t>
                      </a:r>
                      <a:r>
                        <a:rPr b="1" lang="en">
                          <a:solidFill>
                            <a:schemeClr val="lt1"/>
                          </a:solidFill>
                          <a:highlight>
                            <a:srgbClr val="4285F4"/>
                          </a:highlight>
                          <a:latin typeface="Google Sans"/>
                          <a:ea typeface="Google Sans"/>
                          <a:cs typeface="Google Sans"/>
                          <a:sym typeface="Google Sans"/>
                        </a:rPr>
                        <a:t>sketch</a:t>
                      </a:r>
                      <a:r>
                        <a:rPr lang="en"/>
                        <a:t> competing solutions on paper</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make</a:t>
                      </a:r>
                      <a:r>
                        <a:rPr b="1" lang="en">
                          <a:solidFill>
                            <a:schemeClr val="lt1"/>
                          </a:solidFill>
                          <a:highlight>
                            <a:srgbClr val="4285F4"/>
                          </a:highlight>
                          <a:latin typeface="Google Sans"/>
                          <a:ea typeface="Google Sans"/>
                          <a:cs typeface="Google Sans"/>
                          <a:sym typeface="Google Sans"/>
                        </a:rPr>
                        <a:t> </a:t>
                      </a:r>
                      <a:r>
                        <a:rPr lang="en"/>
                        <a:t>difficult </a:t>
                      </a:r>
                      <a:r>
                        <a:rPr b="1" lang="en">
                          <a:solidFill>
                            <a:schemeClr val="lt1"/>
                          </a:solidFill>
                          <a:highlight>
                            <a:srgbClr val="4285F4"/>
                          </a:highlight>
                          <a:latin typeface="Google Sans"/>
                          <a:ea typeface="Google Sans"/>
                          <a:cs typeface="Google Sans"/>
                          <a:sym typeface="Google Sans"/>
                        </a:rPr>
                        <a:t>decisions</a:t>
                      </a:r>
                      <a:r>
                        <a:rPr lang="en"/>
                        <a:t> and turn your ideas into a testable hypothesis</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hammer out a realistic </a:t>
                      </a:r>
                      <a:r>
                        <a:rPr b="1" lang="en">
                          <a:solidFill>
                            <a:schemeClr val="lt1"/>
                          </a:solidFill>
                          <a:highlight>
                            <a:srgbClr val="4285F4"/>
                          </a:highlight>
                          <a:latin typeface="Google Sans"/>
                          <a:ea typeface="Google Sans"/>
                          <a:cs typeface="Google Sans"/>
                          <a:sym typeface="Google Sans"/>
                        </a:rPr>
                        <a:t>prototype</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a:t>
                      </a:r>
                      <a:r>
                        <a:rPr b="1" lang="en">
                          <a:solidFill>
                            <a:schemeClr val="lt1"/>
                          </a:solidFill>
                          <a:highlight>
                            <a:srgbClr val="4285F4"/>
                          </a:highlight>
                          <a:latin typeface="Google Sans"/>
                          <a:ea typeface="Google Sans"/>
                          <a:cs typeface="Google Sans"/>
                          <a:sym typeface="Google Sans"/>
                        </a:rPr>
                        <a:t>test</a:t>
                      </a:r>
                      <a:r>
                        <a:rPr lang="en"/>
                        <a:t> it with real life humans</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Demo and </a:t>
                      </a:r>
                      <a:r>
                        <a:rPr b="1" lang="en">
                          <a:solidFill>
                            <a:schemeClr val="lt1"/>
                          </a:solidFill>
                          <a:highlight>
                            <a:srgbClr val="4285F4"/>
                          </a:highlight>
                          <a:latin typeface="Google Sans"/>
                          <a:ea typeface="Google Sans"/>
                          <a:cs typeface="Google Sans"/>
                          <a:sym typeface="Google Sans"/>
                        </a:rPr>
                        <a:t>Celebrate</a:t>
                      </a:r>
                      <a:endParaRPr/>
                    </a:p>
                  </a:txBody>
                  <a:tcPr marT="91425" marB="91425" marR="91425" marL="91425">
                    <a:lnL cap="flat" cmpd="sng" w="28575">
                      <a:solidFill>
                        <a:srgbClr val="B7B7B7"/>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pic>
        <p:nvPicPr>
          <p:cNvPr descr="Image result for developer student club logo" id="60" name="Google Shape;60;p14"/>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61" name="Google Shape;61;p14"/>
          <p:cNvSpPr/>
          <p:nvPr/>
        </p:nvSpPr>
        <p:spPr>
          <a:xfrm>
            <a:off x="4379863" y="1405200"/>
            <a:ext cx="422100" cy="422100"/>
          </a:xfrm>
          <a:prstGeom prst="ellipse">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3261888" y="2360700"/>
            <a:ext cx="422100" cy="422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4379863" y="3316200"/>
            <a:ext cx="422100" cy="422100"/>
          </a:xfrm>
          <a:prstGeom prst="ellipse">
            <a:avLst/>
          </a:pr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5460013" y="2360700"/>
            <a:ext cx="422100" cy="422100"/>
          </a:xfrm>
          <a:prstGeom prst="ellipse">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14"/>
          <p:cNvCxnSpPr/>
          <p:nvPr/>
        </p:nvCxnSpPr>
        <p:spPr>
          <a:xfrm rot="-5400000">
            <a:off x="3554113" y="1535100"/>
            <a:ext cx="668400" cy="830700"/>
          </a:xfrm>
          <a:prstGeom prst="curvedConnector2">
            <a:avLst/>
          </a:prstGeom>
          <a:noFill/>
          <a:ln cap="flat" cmpd="sng" w="38100">
            <a:solidFill>
              <a:schemeClr val="dk2"/>
            </a:solidFill>
            <a:prstDash val="solid"/>
            <a:round/>
            <a:headEnd len="med" w="med" type="none"/>
            <a:tailEnd len="med" w="med" type="stealth"/>
          </a:ln>
        </p:spPr>
      </p:cxnSp>
      <p:cxnSp>
        <p:nvCxnSpPr>
          <p:cNvPr id="66" name="Google Shape;66;p14"/>
          <p:cNvCxnSpPr/>
          <p:nvPr/>
        </p:nvCxnSpPr>
        <p:spPr>
          <a:xfrm>
            <a:off x="4878163" y="1616250"/>
            <a:ext cx="792900" cy="668400"/>
          </a:xfrm>
          <a:prstGeom prst="curvedConnector2">
            <a:avLst/>
          </a:prstGeom>
          <a:noFill/>
          <a:ln cap="flat" cmpd="sng" w="38100">
            <a:solidFill>
              <a:schemeClr val="dk2"/>
            </a:solidFill>
            <a:prstDash val="solid"/>
            <a:round/>
            <a:headEnd len="med" w="med" type="none"/>
            <a:tailEnd len="med" w="med" type="stealth"/>
          </a:ln>
        </p:spPr>
      </p:cxnSp>
      <p:cxnSp>
        <p:nvCxnSpPr>
          <p:cNvPr id="67" name="Google Shape;67;p14"/>
          <p:cNvCxnSpPr/>
          <p:nvPr/>
        </p:nvCxnSpPr>
        <p:spPr>
          <a:xfrm rot="5400000">
            <a:off x="4940413" y="2796600"/>
            <a:ext cx="668400" cy="792900"/>
          </a:xfrm>
          <a:prstGeom prst="curvedConnector2">
            <a:avLst/>
          </a:prstGeom>
          <a:noFill/>
          <a:ln cap="flat" cmpd="sng" w="38100">
            <a:solidFill>
              <a:schemeClr val="dk2"/>
            </a:solidFill>
            <a:prstDash val="solid"/>
            <a:round/>
            <a:headEnd len="med" w="med" type="none"/>
            <a:tailEnd len="med" w="med" type="stealth"/>
          </a:ln>
        </p:spPr>
      </p:cxnSp>
      <p:cxnSp>
        <p:nvCxnSpPr>
          <p:cNvPr id="68" name="Google Shape;68;p14"/>
          <p:cNvCxnSpPr/>
          <p:nvPr/>
        </p:nvCxnSpPr>
        <p:spPr>
          <a:xfrm rot="10800000">
            <a:off x="3472963" y="2858850"/>
            <a:ext cx="830700" cy="668400"/>
          </a:xfrm>
          <a:prstGeom prst="curvedConnector2">
            <a:avLst/>
          </a:prstGeom>
          <a:noFill/>
          <a:ln cap="flat" cmpd="sng" w="38100">
            <a:solidFill>
              <a:schemeClr val="dk2"/>
            </a:solidFill>
            <a:prstDash val="solid"/>
            <a:round/>
            <a:headEnd len="med" w="med" type="none"/>
            <a:tailEnd len="med" w="med" type="stealth"/>
          </a:ln>
        </p:spPr>
      </p:cxnSp>
      <p:sp>
        <p:nvSpPr>
          <p:cNvPr id="69" name="Google Shape;69;p14"/>
          <p:cNvSpPr txBox="1"/>
          <p:nvPr/>
        </p:nvSpPr>
        <p:spPr>
          <a:xfrm>
            <a:off x="4144475" y="1053000"/>
            <a:ext cx="10104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BUILD</a:t>
            </a:r>
            <a:endParaRPr b="1" sz="1800">
              <a:solidFill>
                <a:schemeClr val="dk2"/>
              </a:solidFill>
              <a:latin typeface="Google Sans"/>
              <a:ea typeface="Google Sans"/>
              <a:cs typeface="Google Sans"/>
              <a:sym typeface="Google Sans"/>
            </a:endParaRPr>
          </a:p>
        </p:txBody>
      </p:sp>
      <p:sp>
        <p:nvSpPr>
          <p:cNvPr id="70" name="Google Shape;70;p14"/>
          <p:cNvSpPr txBox="1"/>
          <p:nvPr/>
        </p:nvSpPr>
        <p:spPr>
          <a:xfrm>
            <a:off x="5882125" y="243060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LAUNCH</a:t>
            </a:r>
            <a:endParaRPr b="1" sz="1800">
              <a:solidFill>
                <a:schemeClr val="dk2"/>
              </a:solidFill>
              <a:latin typeface="Google Sans"/>
              <a:ea typeface="Google Sans"/>
              <a:cs typeface="Google Sans"/>
              <a:sym typeface="Google Sans"/>
            </a:endParaRPr>
          </a:p>
        </p:txBody>
      </p:sp>
      <p:sp>
        <p:nvSpPr>
          <p:cNvPr id="71" name="Google Shape;71;p14"/>
          <p:cNvSpPr txBox="1"/>
          <p:nvPr/>
        </p:nvSpPr>
        <p:spPr>
          <a:xfrm>
            <a:off x="3897150" y="378145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LEARN</a:t>
            </a:r>
            <a:endParaRPr b="1" sz="1800">
              <a:solidFill>
                <a:schemeClr val="dk2"/>
              </a:solidFill>
              <a:latin typeface="Google Sans"/>
              <a:ea typeface="Google Sans"/>
              <a:cs typeface="Google Sans"/>
              <a:sym typeface="Google Sans"/>
            </a:endParaRPr>
          </a:p>
        </p:txBody>
      </p:sp>
      <p:sp>
        <p:nvSpPr>
          <p:cNvPr id="72" name="Google Shape;72;p14"/>
          <p:cNvSpPr txBox="1"/>
          <p:nvPr/>
        </p:nvSpPr>
        <p:spPr>
          <a:xfrm>
            <a:off x="2057400" y="239565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IDEA</a:t>
            </a:r>
            <a:endParaRPr b="1" sz="1800">
              <a:solidFill>
                <a:schemeClr val="dk2"/>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pic>
        <p:nvPicPr>
          <p:cNvPr descr="Image result for developer student club logo" id="77" name="Google Shape;77;p15"/>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78" name="Google Shape;78;p15"/>
          <p:cNvSpPr/>
          <p:nvPr/>
        </p:nvSpPr>
        <p:spPr>
          <a:xfrm>
            <a:off x="4379863" y="1405200"/>
            <a:ext cx="422100" cy="422100"/>
          </a:xfrm>
          <a:prstGeom prst="ellipse">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3261888" y="2360700"/>
            <a:ext cx="422100" cy="422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4379863" y="3316200"/>
            <a:ext cx="422100" cy="422100"/>
          </a:xfrm>
          <a:prstGeom prst="ellipse">
            <a:avLst/>
          </a:pr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5460013" y="2360700"/>
            <a:ext cx="422100" cy="422100"/>
          </a:xfrm>
          <a:prstGeom prst="ellipse">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15"/>
          <p:cNvCxnSpPr/>
          <p:nvPr/>
        </p:nvCxnSpPr>
        <p:spPr>
          <a:xfrm rot="-5400000">
            <a:off x="3554113" y="1535100"/>
            <a:ext cx="668400" cy="830700"/>
          </a:xfrm>
          <a:prstGeom prst="curvedConnector2">
            <a:avLst/>
          </a:prstGeom>
          <a:noFill/>
          <a:ln cap="flat" cmpd="sng" w="38100">
            <a:solidFill>
              <a:srgbClr val="B7B7B7"/>
            </a:solidFill>
            <a:prstDash val="solid"/>
            <a:round/>
            <a:headEnd len="med" w="med" type="none"/>
            <a:tailEnd len="med" w="med" type="stealth"/>
          </a:ln>
        </p:spPr>
      </p:cxnSp>
      <p:cxnSp>
        <p:nvCxnSpPr>
          <p:cNvPr id="83" name="Google Shape;83;p15"/>
          <p:cNvCxnSpPr/>
          <p:nvPr/>
        </p:nvCxnSpPr>
        <p:spPr>
          <a:xfrm>
            <a:off x="4878163" y="1616250"/>
            <a:ext cx="792900" cy="668400"/>
          </a:xfrm>
          <a:prstGeom prst="curvedConnector2">
            <a:avLst/>
          </a:prstGeom>
          <a:noFill/>
          <a:ln cap="flat" cmpd="sng" w="38100">
            <a:solidFill>
              <a:srgbClr val="B7B7B7"/>
            </a:solidFill>
            <a:prstDash val="solid"/>
            <a:round/>
            <a:headEnd len="med" w="med" type="none"/>
            <a:tailEnd len="med" w="med" type="stealth"/>
          </a:ln>
        </p:spPr>
      </p:cxnSp>
      <p:cxnSp>
        <p:nvCxnSpPr>
          <p:cNvPr id="84" name="Google Shape;84;p15"/>
          <p:cNvCxnSpPr/>
          <p:nvPr/>
        </p:nvCxnSpPr>
        <p:spPr>
          <a:xfrm rot="5400000">
            <a:off x="4940413" y="2796600"/>
            <a:ext cx="668400" cy="792900"/>
          </a:xfrm>
          <a:prstGeom prst="curvedConnector2">
            <a:avLst/>
          </a:prstGeom>
          <a:noFill/>
          <a:ln cap="flat" cmpd="sng" w="38100">
            <a:solidFill>
              <a:srgbClr val="B7B7B7"/>
            </a:solidFill>
            <a:prstDash val="solid"/>
            <a:round/>
            <a:headEnd len="med" w="med" type="none"/>
            <a:tailEnd len="med" w="med" type="stealth"/>
          </a:ln>
        </p:spPr>
      </p:cxnSp>
      <p:cxnSp>
        <p:nvCxnSpPr>
          <p:cNvPr id="85" name="Google Shape;85;p15"/>
          <p:cNvCxnSpPr/>
          <p:nvPr/>
        </p:nvCxnSpPr>
        <p:spPr>
          <a:xfrm rot="10800000">
            <a:off x="3472963" y="2858850"/>
            <a:ext cx="830700" cy="668400"/>
          </a:xfrm>
          <a:prstGeom prst="curvedConnector2">
            <a:avLst/>
          </a:prstGeom>
          <a:noFill/>
          <a:ln cap="flat" cmpd="sng" w="38100">
            <a:solidFill>
              <a:schemeClr val="dk2"/>
            </a:solidFill>
            <a:prstDash val="solid"/>
            <a:round/>
            <a:headEnd len="med" w="med" type="none"/>
            <a:tailEnd len="med" w="med" type="stealth"/>
          </a:ln>
        </p:spPr>
      </p:cxnSp>
      <p:sp>
        <p:nvSpPr>
          <p:cNvPr id="86" name="Google Shape;86;p15"/>
          <p:cNvSpPr txBox="1"/>
          <p:nvPr/>
        </p:nvSpPr>
        <p:spPr>
          <a:xfrm>
            <a:off x="4144475" y="1053000"/>
            <a:ext cx="10104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rgbClr val="B7B7B7"/>
                </a:solidFill>
                <a:latin typeface="Google Sans"/>
                <a:ea typeface="Google Sans"/>
                <a:cs typeface="Google Sans"/>
                <a:sym typeface="Google Sans"/>
              </a:rPr>
              <a:t>BUILD</a:t>
            </a:r>
            <a:endParaRPr b="1" sz="1800">
              <a:solidFill>
                <a:srgbClr val="B7B7B7"/>
              </a:solidFill>
              <a:latin typeface="Google Sans"/>
              <a:ea typeface="Google Sans"/>
              <a:cs typeface="Google Sans"/>
              <a:sym typeface="Google Sans"/>
            </a:endParaRPr>
          </a:p>
        </p:txBody>
      </p:sp>
      <p:sp>
        <p:nvSpPr>
          <p:cNvPr id="87" name="Google Shape;87;p15"/>
          <p:cNvSpPr txBox="1"/>
          <p:nvPr/>
        </p:nvSpPr>
        <p:spPr>
          <a:xfrm>
            <a:off x="5882125" y="243060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rgbClr val="B7B7B7"/>
                </a:solidFill>
                <a:latin typeface="Google Sans"/>
                <a:ea typeface="Google Sans"/>
                <a:cs typeface="Google Sans"/>
                <a:sym typeface="Google Sans"/>
              </a:rPr>
              <a:t>LAUNCH</a:t>
            </a:r>
            <a:endParaRPr b="1" sz="1800">
              <a:solidFill>
                <a:srgbClr val="B7B7B7"/>
              </a:solidFill>
              <a:latin typeface="Google Sans"/>
              <a:ea typeface="Google Sans"/>
              <a:cs typeface="Google Sans"/>
              <a:sym typeface="Google Sans"/>
            </a:endParaRPr>
          </a:p>
        </p:txBody>
      </p:sp>
      <p:sp>
        <p:nvSpPr>
          <p:cNvPr id="88" name="Google Shape;88;p15"/>
          <p:cNvSpPr txBox="1"/>
          <p:nvPr/>
        </p:nvSpPr>
        <p:spPr>
          <a:xfrm>
            <a:off x="3897150" y="378145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LEARN</a:t>
            </a:r>
            <a:endParaRPr b="1" sz="1800">
              <a:solidFill>
                <a:schemeClr val="dk2"/>
              </a:solidFill>
              <a:latin typeface="Google Sans"/>
              <a:ea typeface="Google Sans"/>
              <a:cs typeface="Google Sans"/>
              <a:sym typeface="Google Sans"/>
            </a:endParaRPr>
          </a:p>
        </p:txBody>
      </p:sp>
      <p:sp>
        <p:nvSpPr>
          <p:cNvPr id="89" name="Google Shape;89;p15"/>
          <p:cNvSpPr txBox="1"/>
          <p:nvPr/>
        </p:nvSpPr>
        <p:spPr>
          <a:xfrm>
            <a:off x="2057400" y="2395650"/>
            <a:ext cx="1280700" cy="352200"/>
          </a:xfrm>
          <a:prstGeom prst="rect">
            <a:avLst/>
          </a:prstGeom>
          <a:noFill/>
          <a:ln>
            <a:noFill/>
          </a:ln>
        </p:spPr>
        <p:txBody>
          <a:bodyPr anchorCtr="0" anchor="t" bIns="0" lIns="0" spcFirstLastPara="1" rIns="228600" wrap="square" tIns="0">
            <a:noAutofit/>
          </a:bodyPr>
          <a:lstStyle/>
          <a:p>
            <a:pPr indent="0" lvl="0" marL="0" rtl="0" algn="r">
              <a:spcBef>
                <a:spcPts val="0"/>
              </a:spcBef>
              <a:spcAft>
                <a:spcPts val="0"/>
              </a:spcAft>
              <a:buNone/>
            </a:pPr>
            <a:r>
              <a:rPr b="1" lang="en" sz="1800">
                <a:solidFill>
                  <a:schemeClr val="dk2"/>
                </a:solidFill>
                <a:latin typeface="Google Sans"/>
                <a:ea typeface="Google Sans"/>
                <a:cs typeface="Google Sans"/>
                <a:sym typeface="Google Sans"/>
              </a:rPr>
              <a:t>IDEA</a:t>
            </a:r>
            <a:endParaRPr b="1" sz="1800">
              <a:solidFill>
                <a:schemeClr val="dk2"/>
              </a:solidFill>
              <a:latin typeface="Google Sans"/>
              <a:ea typeface="Google Sans"/>
              <a:cs typeface="Google Sans"/>
              <a:sym typeface="Google Sans"/>
            </a:endParaRPr>
          </a:p>
        </p:txBody>
      </p:sp>
      <p:cxnSp>
        <p:nvCxnSpPr>
          <p:cNvPr id="90" name="Google Shape;90;p15"/>
          <p:cNvCxnSpPr/>
          <p:nvPr/>
        </p:nvCxnSpPr>
        <p:spPr>
          <a:xfrm>
            <a:off x="3779088" y="2604650"/>
            <a:ext cx="792900" cy="668400"/>
          </a:xfrm>
          <a:prstGeom prst="curvedConnector2">
            <a:avLst/>
          </a:prstGeom>
          <a:noFill/>
          <a:ln cap="flat" cmpd="sng" w="38100">
            <a:solidFill>
              <a:schemeClr val="dk2"/>
            </a:solidFill>
            <a:prstDash val="solid"/>
            <a:round/>
            <a:headEnd len="med" w="med" type="none"/>
            <a:tailEnd len="med" w="med" type="stealth"/>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descr="Image result for developer student club logo" id="95" name="Google Shape;95;p16"/>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96" name="Google Shape;96;p16"/>
          <p:cNvSpPr/>
          <p:nvPr/>
        </p:nvSpPr>
        <p:spPr>
          <a:xfrm rot="5400000">
            <a:off x="825071" y="1282242"/>
            <a:ext cx="2335825" cy="2579017"/>
          </a:xfrm>
          <a:prstGeom prst="flowChartSort">
            <a:avLst/>
          </a:prstGeom>
          <a:solidFill>
            <a:srgbClr val="4285F4"/>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rot="5400000">
            <a:off x="3404088" y="1282242"/>
            <a:ext cx="2335825" cy="2579017"/>
          </a:xfrm>
          <a:prstGeom prst="flowChartSort">
            <a:avLst/>
          </a:prstGeom>
          <a:solidFill>
            <a:srgbClr val="4285F4"/>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rot="5400000">
            <a:off x="5983104" y="1282242"/>
            <a:ext cx="2335825" cy="2579017"/>
          </a:xfrm>
          <a:prstGeom prst="flowChartSort">
            <a:avLst/>
          </a:prstGeom>
          <a:solidFill>
            <a:srgbClr val="4285F4"/>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txBox="1"/>
          <p:nvPr/>
        </p:nvSpPr>
        <p:spPr>
          <a:xfrm>
            <a:off x="772525" y="2416413"/>
            <a:ext cx="1294500" cy="4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Google Sans"/>
                <a:ea typeface="Google Sans"/>
                <a:cs typeface="Google Sans"/>
                <a:sym typeface="Google Sans"/>
              </a:rPr>
              <a:t>UNDERSTAND</a:t>
            </a:r>
            <a:endParaRPr b="1" sz="1200">
              <a:solidFill>
                <a:schemeClr val="lt1"/>
              </a:solidFill>
              <a:latin typeface="Google Sans"/>
              <a:ea typeface="Google Sans"/>
              <a:cs typeface="Google Sans"/>
              <a:sym typeface="Google Sans"/>
            </a:endParaRPr>
          </a:p>
        </p:txBody>
      </p:sp>
      <p:sp>
        <p:nvSpPr>
          <p:cNvPr id="100" name="Google Shape;100;p16"/>
          <p:cNvSpPr txBox="1"/>
          <p:nvPr/>
        </p:nvSpPr>
        <p:spPr>
          <a:xfrm>
            <a:off x="2140400" y="2416425"/>
            <a:ext cx="1077900" cy="4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Google Sans"/>
                <a:ea typeface="Google Sans"/>
                <a:cs typeface="Google Sans"/>
                <a:sym typeface="Google Sans"/>
              </a:rPr>
              <a:t>DEFINE</a:t>
            </a:r>
            <a:endParaRPr b="1" sz="1200">
              <a:solidFill>
                <a:schemeClr val="lt1"/>
              </a:solidFill>
              <a:latin typeface="Google Sans"/>
              <a:ea typeface="Google Sans"/>
              <a:cs typeface="Google Sans"/>
              <a:sym typeface="Google Sans"/>
            </a:endParaRPr>
          </a:p>
        </p:txBody>
      </p:sp>
      <p:sp>
        <p:nvSpPr>
          <p:cNvPr id="101" name="Google Shape;101;p16"/>
          <p:cNvSpPr txBox="1"/>
          <p:nvPr/>
        </p:nvSpPr>
        <p:spPr>
          <a:xfrm>
            <a:off x="3425300" y="2416425"/>
            <a:ext cx="1077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Google Sans"/>
                <a:ea typeface="Google Sans"/>
                <a:cs typeface="Google Sans"/>
                <a:sym typeface="Google Sans"/>
              </a:rPr>
              <a:t>SKETCH</a:t>
            </a:r>
            <a:endParaRPr b="1" sz="1200">
              <a:solidFill>
                <a:schemeClr val="lt1"/>
              </a:solidFill>
              <a:latin typeface="Google Sans"/>
              <a:ea typeface="Google Sans"/>
              <a:cs typeface="Google Sans"/>
              <a:sym typeface="Google Sans"/>
            </a:endParaRPr>
          </a:p>
        </p:txBody>
      </p:sp>
      <p:sp>
        <p:nvSpPr>
          <p:cNvPr id="102" name="Google Shape;102;p16"/>
          <p:cNvSpPr txBox="1"/>
          <p:nvPr/>
        </p:nvSpPr>
        <p:spPr>
          <a:xfrm>
            <a:off x="4572000" y="2416425"/>
            <a:ext cx="1077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Google Sans"/>
                <a:ea typeface="Google Sans"/>
                <a:cs typeface="Google Sans"/>
                <a:sym typeface="Google Sans"/>
              </a:rPr>
              <a:t>DECIDE</a:t>
            </a:r>
            <a:endParaRPr b="1" sz="1200">
              <a:solidFill>
                <a:schemeClr val="lt1"/>
              </a:solidFill>
              <a:latin typeface="Google Sans"/>
              <a:ea typeface="Google Sans"/>
              <a:cs typeface="Google Sans"/>
              <a:sym typeface="Google Sans"/>
            </a:endParaRPr>
          </a:p>
        </p:txBody>
      </p:sp>
      <p:sp>
        <p:nvSpPr>
          <p:cNvPr id="103" name="Google Shape;103;p16"/>
          <p:cNvSpPr txBox="1"/>
          <p:nvPr/>
        </p:nvSpPr>
        <p:spPr>
          <a:xfrm>
            <a:off x="6004275" y="2416425"/>
            <a:ext cx="1077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Google Sans"/>
                <a:ea typeface="Google Sans"/>
                <a:cs typeface="Google Sans"/>
                <a:sym typeface="Google Sans"/>
              </a:rPr>
              <a:t>PROTOTYPE</a:t>
            </a:r>
            <a:endParaRPr b="1" sz="1200">
              <a:solidFill>
                <a:schemeClr val="lt1"/>
              </a:solidFill>
              <a:latin typeface="Google Sans"/>
              <a:ea typeface="Google Sans"/>
              <a:cs typeface="Google Sans"/>
              <a:sym typeface="Google Sans"/>
            </a:endParaRPr>
          </a:p>
        </p:txBody>
      </p:sp>
      <p:sp>
        <p:nvSpPr>
          <p:cNvPr id="104" name="Google Shape;104;p16"/>
          <p:cNvSpPr txBox="1"/>
          <p:nvPr/>
        </p:nvSpPr>
        <p:spPr>
          <a:xfrm>
            <a:off x="7150975" y="2416425"/>
            <a:ext cx="1077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Google Sans"/>
                <a:ea typeface="Google Sans"/>
                <a:cs typeface="Google Sans"/>
                <a:sym typeface="Google Sans"/>
              </a:rPr>
              <a:t>VALIDATE</a:t>
            </a:r>
            <a:endParaRPr b="1" sz="1200">
              <a:solidFill>
                <a:schemeClr val="lt1"/>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pic>
        <p:nvPicPr>
          <p:cNvPr descr="Image result for developer student club logo" id="109" name="Google Shape;109;p17"/>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10" name="Google Shape;110;p17"/>
          <p:cNvSpPr txBox="1"/>
          <p:nvPr/>
        </p:nvSpPr>
        <p:spPr>
          <a:xfrm>
            <a:off x="761950" y="580975"/>
            <a:ext cx="58401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design sprint:</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five part workshop</a:t>
            </a:r>
            <a:endParaRPr b="1" sz="2400">
              <a:solidFill>
                <a:schemeClr val="lt1"/>
              </a:solidFill>
              <a:highlight>
                <a:srgbClr val="4285F4"/>
              </a:highlight>
              <a:latin typeface="Google Sans"/>
              <a:ea typeface="Google Sans"/>
              <a:cs typeface="Google Sans"/>
              <a:sym typeface="Google Sans"/>
            </a:endParaRPr>
          </a:p>
        </p:txBody>
      </p:sp>
      <p:graphicFrame>
        <p:nvGraphicFramePr>
          <p:cNvPr id="111" name="Google Shape;111;p17"/>
          <p:cNvGraphicFramePr/>
          <p:nvPr/>
        </p:nvGraphicFramePr>
        <p:xfrm>
          <a:off x="684975" y="1905263"/>
          <a:ext cx="3000000" cy="3000000"/>
        </p:xfrm>
        <a:graphic>
          <a:graphicData uri="http://schemas.openxmlformats.org/drawingml/2006/table">
            <a:tbl>
              <a:tblPr>
                <a:noFill/>
                <a:tableStyleId>{028459E8-E787-470A-B4C5-735163513657}</a:tableStyleId>
              </a:tblPr>
              <a:tblGrid>
                <a:gridCol w="1340275"/>
                <a:gridCol w="1340275"/>
                <a:gridCol w="1340275"/>
                <a:gridCol w="1340275"/>
                <a:gridCol w="1340275"/>
                <a:gridCol w="1340275"/>
              </a:tblGrid>
              <a:tr h="442400">
                <a:tc>
                  <a:txBody>
                    <a:bodyPr/>
                    <a:lstStyle/>
                    <a:p>
                      <a:pPr indent="0" lvl="0" marL="0" marR="0" rtl="0" algn="l">
                        <a:lnSpc>
                          <a:spcPct val="100000"/>
                        </a:lnSpc>
                        <a:spcBef>
                          <a:spcPts val="0"/>
                        </a:spcBef>
                        <a:spcAft>
                          <a:spcPts val="0"/>
                        </a:spcAft>
                        <a:buNone/>
                      </a:pPr>
                      <a:r>
                        <a:rPr b="1" lang="en" sz="1800">
                          <a:solidFill>
                            <a:srgbClr val="3C4043"/>
                          </a:solidFill>
                          <a:latin typeface="Google Sans"/>
                          <a:ea typeface="Google Sans"/>
                          <a:cs typeface="Google Sans"/>
                          <a:sym typeface="Google Sans"/>
                        </a:rPr>
                        <a:t>Part 1</a:t>
                      </a:r>
                      <a:endParaRPr b="1" sz="1800">
                        <a:solidFill>
                          <a:srgbClr val="3C4043"/>
                        </a:solidFill>
                        <a:latin typeface="Google Sans"/>
                        <a:ea typeface="Google Sans"/>
                        <a:cs typeface="Google Sans"/>
                        <a:sym typeface="Google Sans"/>
                      </a:endParaRPr>
                    </a:p>
                    <a:p>
                      <a:pPr indent="0" lvl="0" marL="0" marR="0" rtl="0" algn="l">
                        <a:lnSpc>
                          <a:spcPct val="100000"/>
                        </a:lnSpc>
                        <a:spcBef>
                          <a:spcPts val="0"/>
                        </a:spcBef>
                        <a:spcAft>
                          <a:spcPts val="0"/>
                        </a:spcAft>
                        <a:buNone/>
                      </a:pPr>
                      <a:r>
                        <a:rPr lang="en" sz="1200">
                          <a:solidFill>
                            <a:srgbClr val="3C4043"/>
                          </a:solidFill>
                          <a:latin typeface="Google Sans Medium"/>
                          <a:ea typeface="Google Sans Medium"/>
                          <a:cs typeface="Google Sans Medium"/>
                          <a:sym typeface="Google Sans Medium"/>
                        </a:rPr>
                        <a:t>[10 mins]</a:t>
                      </a:r>
                      <a:endParaRPr sz="1200">
                        <a:solidFill>
                          <a:srgbClr val="3C4043"/>
                        </a:solidFill>
                        <a:latin typeface="Google Sans Medium"/>
                        <a:ea typeface="Google Sans Medium"/>
                        <a:cs typeface="Google Sans Medium"/>
                        <a:sym typeface="Google Sans Medium"/>
                      </a:endParaRPr>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2</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[8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3</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[5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4</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[20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5</a:t>
                      </a:r>
                      <a:endParaRPr b="1" sz="1800">
                        <a:solidFill>
                          <a:srgbClr val="3C4043"/>
                        </a:solidFill>
                        <a:latin typeface="Google Sans"/>
                        <a:ea typeface="Google Sans"/>
                        <a:cs typeface="Google Sans"/>
                        <a:sym typeface="Google Sans"/>
                      </a:endParaRPr>
                    </a:p>
                    <a:p>
                      <a:pPr indent="0" lvl="0" marL="0" rtl="0" algn="l">
                        <a:spcBef>
                          <a:spcPts val="0"/>
                        </a:spcBef>
                        <a:spcAft>
                          <a:spcPts val="0"/>
                        </a:spcAft>
                        <a:buNone/>
                      </a:pPr>
                      <a:r>
                        <a:rPr lang="en" sz="1200">
                          <a:solidFill>
                            <a:srgbClr val="3C4043"/>
                          </a:solidFill>
                          <a:latin typeface="Google Sans Medium"/>
                          <a:ea typeface="Google Sans Medium"/>
                          <a:cs typeface="Google Sans Medium"/>
                          <a:sym typeface="Google Sans Medium"/>
                        </a:rPr>
                        <a:t>[20 mins]</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rgbClr val="3C4043"/>
                          </a:solidFill>
                          <a:latin typeface="Google Sans"/>
                          <a:ea typeface="Google Sans"/>
                          <a:cs typeface="Google Sans"/>
                          <a:sym typeface="Google Sans"/>
                        </a:rPr>
                        <a:t>Part 6</a:t>
                      </a:r>
                      <a:endParaRPr b="1" sz="1800">
                        <a:solidFill>
                          <a:srgbClr val="3C4043"/>
                        </a:solidFill>
                        <a:latin typeface="Google Sans"/>
                        <a:ea typeface="Google Sans"/>
                        <a:cs typeface="Google Sans"/>
                        <a:sym typeface="Google Sans"/>
                      </a:endParaRPr>
                    </a:p>
                  </a:txBody>
                  <a:tcPr marT="91425" marB="91425" marR="91425" marL="91425">
                    <a:lnL cap="flat" cmpd="sng" w="28575">
                      <a:solidFill>
                        <a:srgbClr val="B7B7B7"/>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402825">
                <a:tc>
                  <a:txBody>
                    <a:bodyPr/>
                    <a:lstStyle/>
                    <a:p>
                      <a:pPr indent="0" lvl="0" marL="0" rtl="0" algn="l">
                        <a:spcBef>
                          <a:spcPts val="0"/>
                        </a:spcBef>
                        <a:spcAft>
                          <a:spcPts val="0"/>
                        </a:spcAft>
                        <a:buNone/>
                      </a:pPr>
                      <a:r>
                        <a:rPr lang="en"/>
                        <a:t>You’ll identify the user and map out their </a:t>
                      </a:r>
                      <a:r>
                        <a:rPr b="1" lang="en">
                          <a:solidFill>
                            <a:schemeClr val="lt1"/>
                          </a:solidFill>
                          <a:highlight>
                            <a:srgbClr val="4285F4"/>
                          </a:highlight>
                          <a:latin typeface="Google Sans"/>
                          <a:ea typeface="Google Sans"/>
                          <a:cs typeface="Google Sans"/>
                          <a:sym typeface="Google Sans"/>
                        </a:rPr>
                        <a:t>problem</a:t>
                      </a:r>
                      <a:endParaRPr/>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a:t>
                      </a:r>
                      <a:r>
                        <a:rPr b="1" lang="en">
                          <a:solidFill>
                            <a:schemeClr val="lt1"/>
                          </a:solidFill>
                          <a:highlight>
                            <a:srgbClr val="4285F4"/>
                          </a:highlight>
                          <a:latin typeface="Google Sans"/>
                          <a:ea typeface="Google Sans"/>
                          <a:cs typeface="Google Sans"/>
                          <a:sym typeface="Google Sans"/>
                        </a:rPr>
                        <a:t>sketch</a:t>
                      </a:r>
                      <a:r>
                        <a:rPr lang="en"/>
                        <a:t> competing solutions on paper</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make</a:t>
                      </a:r>
                      <a:r>
                        <a:rPr b="1" lang="en">
                          <a:solidFill>
                            <a:schemeClr val="lt1"/>
                          </a:solidFill>
                          <a:highlight>
                            <a:srgbClr val="4285F4"/>
                          </a:highlight>
                          <a:latin typeface="Google Sans"/>
                          <a:ea typeface="Google Sans"/>
                          <a:cs typeface="Google Sans"/>
                          <a:sym typeface="Google Sans"/>
                        </a:rPr>
                        <a:t> </a:t>
                      </a:r>
                      <a:r>
                        <a:rPr lang="en"/>
                        <a:t>difficult </a:t>
                      </a:r>
                      <a:r>
                        <a:rPr b="1" lang="en">
                          <a:solidFill>
                            <a:schemeClr val="lt1"/>
                          </a:solidFill>
                          <a:highlight>
                            <a:srgbClr val="4285F4"/>
                          </a:highlight>
                          <a:latin typeface="Google Sans"/>
                          <a:ea typeface="Google Sans"/>
                          <a:cs typeface="Google Sans"/>
                          <a:sym typeface="Google Sans"/>
                        </a:rPr>
                        <a:t>decisions</a:t>
                      </a:r>
                      <a:r>
                        <a:rPr lang="en"/>
                        <a:t> and turn your ideas into a testable hypothesis</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hammer out a realistic </a:t>
                      </a:r>
                      <a:r>
                        <a:rPr b="1" lang="en">
                          <a:solidFill>
                            <a:schemeClr val="lt1"/>
                          </a:solidFill>
                          <a:highlight>
                            <a:srgbClr val="4285F4"/>
                          </a:highlight>
                          <a:latin typeface="Google Sans"/>
                          <a:ea typeface="Google Sans"/>
                          <a:cs typeface="Google Sans"/>
                          <a:sym typeface="Google Sans"/>
                        </a:rPr>
                        <a:t>prototype</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You’ll </a:t>
                      </a:r>
                      <a:r>
                        <a:rPr b="1" lang="en">
                          <a:solidFill>
                            <a:schemeClr val="lt1"/>
                          </a:solidFill>
                          <a:highlight>
                            <a:srgbClr val="4285F4"/>
                          </a:highlight>
                          <a:latin typeface="Google Sans"/>
                          <a:ea typeface="Google Sans"/>
                          <a:cs typeface="Google Sans"/>
                          <a:sym typeface="Google Sans"/>
                        </a:rPr>
                        <a:t>test</a:t>
                      </a:r>
                      <a:r>
                        <a:rPr lang="en"/>
                        <a:t> it with real life humans</a:t>
                      </a:r>
                      <a:endParaRPr/>
                    </a:p>
                  </a:txBody>
                  <a:tcPr marT="91425" marB="91425" marR="91425" marL="91425">
                    <a:lnL cap="flat" cmpd="sng" w="28575">
                      <a:solidFill>
                        <a:srgbClr val="B7B7B7"/>
                      </a:solidFill>
                      <a:prstDash val="solid"/>
                      <a:round/>
                      <a:headEnd len="sm" w="sm" type="none"/>
                      <a:tailEnd len="sm" w="sm" type="none"/>
                    </a:lnL>
                    <a:lnR cap="flat" cmpd="sng" w="28575">
                      <a:solidFill>
                        <a:srgbClr val="B7B7B7"/>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t>Demo and </a:t>
                      </a:r>
                      <a:r>
                        <a:rPr b="1" lang="en">
                          <a:solidFill>
                            <a:schemeClr val="lt1"/>
                          </a:solidFill>
                          <a:highlight>
                            <a:srgbClr val="4285F4"/>
                          </a:highlight>
                          <a:latin typeface="Google Sans"/>
                          <a:ea typeface="Google Sans"/>
                          <a:cs typeface="Google Sans"/>
                          <a:sym typeface="Google Sans"/>
                        </a:rPr>
                        <a:t>Celebrate</a:t>
                      </a:r>
                      <a:endParaRPr/>
                    </a:p>
                  </a:txBody>
                  <a:tcPr marT="91425" marB="91425" marR="91425" marL="91425">
                    <a:lnL cap="flat" cmpd="sng" w="28575">
                      <a:solidFill>
                        <a:srgbClr val="B7B7B7"/>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descr="Image result for developer student club logo" id="116" name="Google Shape;116;p18"/>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17" name="Google Shape;117;p18"/>
          <p:cNvSpPr txBox="1"/>
          <p:nvPr/>
        </p:nvSpPr>
        <p:spPr>
          <a:xfrm>
            <a:off x="509475" y="2395650"/>
            <a:ext cx="24153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the problem:</a:t>
            </a:r>
            <a:endParaRPr b="1" sz="1000">
              <a:solidFill>
                <a:schemeClr val="lt1"/>
              </a:solidFill>
              <a:highlight>
                <a:srgbClr val="4285F4"/>
              </a:highlight>
              <a:latin typeface="Google Sans"/>
              <a:ea typeface="Google Sans"/>
              <a:cs typeface="Google Sans"/>
              <a:sym typeface="Google Sans"/>
            </a:endParaRPr>
          </a:p>
        </p:txBody>
      </p:sp>
      <p:sp>
        <p:nvSpPr>
          <p:cNvPr id="118" name="Google Shape;118;p18"/>
          <p:cNvSpPr txBox="1"/>
          <p:nvPr/>
        </p:nvSpPr>
        <p:spPr>
          <a:xfrm>
            <a:off x="2501325" y="2395650"/>
            <a:ext cx="6121500" cy="352200"/>
          </a:xfrm>
          <a:prstGeom prst="rect">
            <a:avLst/>
          </a:prstGeom>
          <a:noFill/>
          <a:ln>
            <a:noFill/>
          </a:ln>
        </p:spPr>
        <p:txBody>
          <a:bodyPr anchorCtr="0" anchor="t" bIns="0" lIns="0" spcFirstLastPara="1" rIns="228600" wrap="square" tIns="0">
            <a:noAutofit/>
          </a:bodyPr>
          <a:lstStyle/>
          <a:p>
            <a:pPr indent="0" lvl="0" marL="0" rtl="0" algn="l">
              <a:lnSpc>
                <a:spcPct val="115000"/>
              </a:lnSpc>
              <a:spcBef>
                <a:spcPts val="0"/>
              </a:spcBef>
              <a:spcAft>
                <a:spcPts val="0"/>
              </a:spcAft>
              <a:buNone/>
            </a:pPr>
            <a:r>
              <a:rPr b="1" lang="en" sz="2400">
                <a:solidFill>
                  <a:schemeClr val="lt1"/>
                </a:solidFill>
                <a:highlight>
                  <a:srgbClr val="4285F4"/>
                </a:highlight>
                <a:latin typeface="Google Sans"/>
                <a:ea typeface="Google Sans"/>
                <a:cs typeface="Google Sans"/>
                <a:sym typeface="Google Sans"/>
              </a:rPr>
              <a:t>it’s hard to buy hats and glasses virtually and ensure that they look and feel good while being worn</a:t>
            </a:r>
            <a:endParaRPr b="1" sz="2400">
              <a:solidFill>
                <a:schemeClr val="lt1"/>
              </a:solidFill>
              <a:highlight>
                <a:srgbClr val="4285F4"/>
              </a:highlight>
              <a:latin typeface="Google Sans"/>
              <a:ea typeface="Google Sans"/>
              <a:cs typeface="Google Sans"/>
              <a:sym typeface="Googl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pic>
        <p:nvPicPr>
          <p:cNvPr descr="Image result for developer student club logo" id="123" name="Google Shape;123;p19"/>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24" name="Google Shape;124;p19"/>
          <p:cNvSpPr txBox="1"/>
          <p:nvPr/>
        </p:nvSpPr>
        <p:spPr>
          <a:xfrm>
            <a:off x="509475" y="2395650"/>
            <a:ext cx="58401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1</a:t>
            </a:r>
            <a:r>
              <a:rPr lang="en" sz="2400">
                <a:solidFill>
                  <a:srgbClr val="3C4043"/>
                </a:solidFill>
                <a:latin typeface="Google Sans Medium"/>
                <a:ea typeface="Google Sans Medium"/>
                <a:cs typeface="Google Sans Medium"/>
                <a:sym typeface="Google Sans Medium"/>
              </a:rPr>
              <a:t>:</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map</a:t>
            </a:r>
            <a:r>
              <a:rPr lang="en" sz="2400">
                <a:solidFill>
                  <a:srgbClr val="3C4043"/>
                </a:solidFill>
                <a:latin typeface="Google Sans Medium"/>
                <a:ea typeface="Google Sans Medium"/>
                <a:cs typeface="Google Sans Medium"/>
                <a:sym typeface="Google Sans Medium"/>
              </a:rPr>
              <a:t> </a:t>
            </a:r>
            <a:endParaRPr sz="2400">
              <a:solidFill>
                <a:srgbClr val="3C4043"/>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00">
                <a:solidFill>
                  <a:srgbClr val="3C4043"/>
                </a:solidFill>
                <a:latin typeface="Google Sans Medium"/>
                <a:ea typeface="Google Sans Medium"/>
                <a:cs typeface="Google Sans Medium"/>
                <a:sym typeface="Google Sans Medium"/>
              </a:rPr>
              <a:t>[10 mins]</a:t>
            </a:r>
            <a:endParaRPr b="1" sz="1000">
              <a:solidFill>
                <a:schemeClr val="lt1"/>
              </a:solidFill>
              <a:highlight>
                <a:srgbClr val="4285F4"/>
              </a:highlight>
              <a:latin typeface="Google Sans"/>
              <a:ea typeface="Google Sans"/>
              <a:cs typeface="Google Sans"/>
              <a:sym typeface="Google Sans"/>
            </a:endParaRPr>
          </a:p>
        </p:txBody>
      </p:sp>
      <p:pic>
        <p:nvPicPr>
          <p:cNvPr id="125" name="Google Shape;125;p19"/>
          <p:cNvPicPr preferRelativeResize="0"/>
          <p:nvPr/>
        </p:nvPicPr>
        <p:blipFill>
          <a:blip r:embed="rId4">
            <a:alphaModFix/>
          </a:blip>
          <a:stretch>
            <a:fillRect/>
          </a:stretch>
        </p:blipFill>
        <p:spPr>
          <a:xfrm>
            <a:off x="4954675" y="2532594"/>
            <a:ext cx="3329051" cy="2100106"/>
          </a:xfrm>
          <a:prstGeom prst="rect">
            <a:avLst/>
          </a:prstGeom>
          <a:noFill/>
          <a:ln>
            <a:noFill/>
          </a:ln>
        </p:spPr>
      </p:pic>
      <p:pic>
        <p:nvPicPr>
          <p:cNvPr id="126" name="Google Shape;126;p19"/>
          <p:cNvPicPr preferRelativeResize="0"/>
          <p:nvPr/>
        </p:nvPicPr>
        <p:blipFill>
          <a:blip r:embed="rId5">
            <a:alphaModFix/>
          </a:blip>
          <a:stretch>
            <a:fillRect/>
          </a:stretch>
        </p:blipFill>
        <p:spPr>
          <a:xfrm>
            <a:off x="4954663" y="141881"/>
            <a:ext cx="3329053" cy="215376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descr="Image result for developer student club logo" id="131" name="Google Shape;131;p20"/>
          <p:cNvPicPr preferRelativeResize="0"/>
          <p:nvPr/>
        </p:nvPicPr>
        <p:blipFill rotWithShape="1">
          <a:blip r:embed="rId3">
            <a:alphaModFix/>
          </a:blip>
          <a:srcRect b="32485" l="13414" r="14310" t="32460"/>
          <a:stretch/>
        </p:blipFill>
        <p:spPr>
          <a:xfrm>
            <a:off x="509475" y="4436450"/>
            <a:ext cx="692750" cy="336000"/>
          </a:xfrm>
          <a:prstGeom prst="rect">
            <a:avLst/>
          </a:prstGeom>
          <a:noFill/>
          <a:ln>
            <a:noFill/>
          </a:ln>
        </p:spPr>
      </p:pic>
      <p:sp>
        <p:nvSpPr>
          <p:cNvPr id="132" name="Google Shape;132;p20"/>
          <p:cNvSpPr txBox="1"/>
          <p:nvPr/>
        </p:nvSpPr>
        <p:spPr>
          <a:xfrm>
            <a:off x="509475" y="2395650"/>
            <a:ext cx="58401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2:</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sketch</a:t>
            </a:r>
            <a:r>
              <a:rPr lang="en" sz="2400">
                <a:solidFill>
                  <a:srgbClr val="3C4043"/>
                </a:solidFill>
                <a:latin typeface="Google Sans Medium"/>
                <a:ea typeface="Google Sans Medium"/>
                <a:cs typeface="Google Sans Medium"/>
                <a:sym typeface="Google Sans Medium"/>
              </a:rPr>
              <a:t> </a:t>
            </a:r>
            <a:endParaRPr sz="2400">
              <a:solidFill>
                <a:srgbClr val="3C4043"/>
              </a:solidFill>
              <a:latin typeface="Google Sans Medium"/>
              <a:ea typeface="Google Sans Medium"/>
              <a:cs typeface="Google Sans Medium"/>
              <a:sym typeface="Google Sans Medium"/>
            </a:endParaRPr>
          </a:p>
          <a:p>
            <a:pPr indent="0" lvl="0" marL="0" rtl="0" algn="l">
              <a:spcBef>
                <a:spcPts val="0"/>
              </a:spcBef>
              <a:spcAft>
                <a:spcPts val="0"/>
              </a:spcAft>
              <a:buClr>
                <a:schemeClr val="dk1"/>
              </a:buClr>
              <a:buSzPts val="1100"/>
              <a:buFont typeface="Arial"/>
              <a:buNone/>
            </a:pPr>
            <a:r>
              <a:rPr lang="en" sz="1000">
                <a:solidFill>
                  <a:srgbClr val="3C4043"/>
                </a:solidFill>
                <a:latin typeface="Google Sans Medium"/>
                <a:ea typeface="Google Sans Medium"/>
                <a:cs typeface="Google Sans Medium"/>
                <a:sym typeface="Google Sans Medium"/>
              </a:rPr>
              <a:t>[8 mins]</a:t>
            </a:r>
            <a:endParaRPr b="1" sz="1000">
              <a:solidFill>
                <a:schemeClr val="lt1"/>
              </a:solidFill>
              <a:highlight>
                <a:srgbClr val="4285F4"/>
              </a:highlight>
              <a:latin typeface="Google Sans"/>
              <a:ea typeface="Google Sans"/>
              <a:cs typeface="Google Sans"/>
              <a:sym typeface="Google Sans"/>
            </a:endParaRPr>
          </a:p>
          <a:p>
            <a:pPr indent="0" lvl="0" marL="0" rtl="0" algn="l">
              <a:spcBef>
                <a:spcPts val="0"/>
              </a:spcBef>
              <a:spcAft>
                <a:spcPts val="0"/>
              </a:spcAft>
              <a:buNone/>
            </a:pPr>
            <a:r>
              <a:t/>
            </a:r>
            <a:endParaRPr b="1" sz="2400">
              <a:solidFill>
                <a:schemeClr val="lt1"/>
              </a:solidFill>
              <a:highlight>
                <a:srgbClr val="4285F4"/>
              </a:highlight>
              <a:latin typeface="Google Sans"/>
              <a:ea typeface="Google Sans"/>
              <a:cs typeface="Google Sans"/>
              <a:sym typeface="Google Sans"/>
            </a:endParaRPr>
          </a:p>
        </p:txBody>
      </p:sp>
      <p:pic>
        <p:nvPicPr>
          <p:cNvPr id="133" name="Google Shape;133;p20"/>
          <p:cNvPicPr preferRelativeResize="0"/>
          <p:nvPr/>
        </p:nvPicPr>
        <p:blipFill>
          <a:blip r:embed="rId4">
            <a:alphaModFix/>
          </a:blip>
          <a:stretch>
            <a:fillRect/>
          </a:stretch>
        </p:blipFill>
        <p:spPr>
          <a:xfrm>
            <a:off x="3750000" y="933175"/>
            <a:ext cx="4910294" cy="39055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21"/>
          <p:cNvPicPr preferRelativeResize="0"/>
          <p:nvPr/>
        </p:nvPicPr>
        <p:blipFill>
          <a:blip r:embed="rId3">
            <a:alphaModFix/>
          </a:blip>
          <a:stretch>
            <a:fillRect/>
          </a:stretch>
        </p:blipFill>
        <p:spPr>
          <a:xfrm>
            <a:off x="5410750" y="2745875"/>
            <a:ext cx="3226549" cy="2288076"/>
          </a:xfrm>
          <a:prstGeom prst="rect">
            <a:avLst/>
          </a:prstGeom>
          <a:noFill/>
          <a:ln>
            <a:noFill/>
          </a:ln>
        </p:spPr>
      </p:pic>
      <p:pic>
        <p:nvPicPr>
          <p:cNvPr descr="Image result for developer student club logo" id="139" name="Google Shape;139;p21"/>
          <p:cNvPicPr preferRelativeResize="0"/>
          <p:nvPr/>
        </p:nvPicPr>
        <p:blipFill rotWithShape="1">
          <a:blip r:embed="rId4">
            <a:alphaModFix/>
          </a:blip>
          <a:srcRect b="32485" l="13414" r="14310" t="32460"/>
          <a:stretch/>
        </p:blipFill>
        <p:spPr>
          <a:xfrm>
            <a:off x="509475" y="4436450"/>
            <a:ext cx="692750" cy="336000"/>
          </a:xfrm>
          <a:prstGeom prst="rect">
            <a:avLst/>
          </a:prstGeom>
          <a:noFill/>
          <a:ln>
            <a:noFill/>
          </a:ln>
        </p:spPr>
      </p:pic>
      <p:sp>
        <p:nvSpPr>
          <p:cNvPr id="140" name="Google Shape;140;p21"/>
          <p:cNvSpPr txBox="1"/>
          <p:nvPr/>
        </p:nvSpPr>
        <p:spPr>
          <a:xfrm>
            <a:off x="509475" y="2395650"/>
            <a:ext cx="58401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part 3:</a:t>
            </a:r>
            <a:r>
              <a:rPr lang="en" sz="2400">
                <a:solidFill>
                  <a:schemeClr val="lt1"/>
                </a:solidFill>
                <a:latin typeface="Google Sans Medium"/>
                <a:ea typeface="Google Sans Medium"/>
                <a:cs typeface="Google Sans Medium"/>
                <a:sym typeface="Google Sans Medium"/>
              </a:rPr>
              <a:t> </a:t>
            </a:r>
            <a:r>
              <a:rPr b="1" lang="en" sz="2400">
                <a:solidFill>
                  <a:schemeClr val="lt1"/>
                </a:solidFill>
                <a:highlight>
                  <a:srgbClr val="4285F4"/>
                </a:highlight>
                <a:latin typeface="Google Sans"/>
                <a:ea typeface="Google Sans"/>
                <a:cs typeface="Google Sans"/>
                <a:sym typeface="Google Sans"/>
              </a:rPr>
              <a:t>decide</a:t>
            </a:r>
            <a:r>
              <a:rPr lang="en" sz="2400">
                <a:solidFill>
                  <a:srgbClr val="3C4043"/>
                </a:solidFill>
                <a:latin typeface="Google Sans Medium"/>
                <a:ea typeface="Google Sans Medium"/>
                <a:cs typeface="Google Sans Medium"/>
                <a:sym typeface="Google Sans Medium"/>
              </a:rPr>
              <a:t> </a:t>
            </a:r>
            <a:endParaRPr sz="2400">
              <a:solidFill>
                <a:srgbClr val="3C4043"/>
              </a:solidFill>
              <a:latin typeface="Google Sans Medium"/>
              <a:ea typeface="Google Sans Medium"/>
              <a:cs typeface="Google Sans Medium"/>
              <a:sym typeface="Google Sans Medium"/>
            </a:endParaRPr>
          </a:p>
          <a:p>
            <a:pPr indent="0" lvl="0" marL="0" rtl="0" algn="l">
              <a:spcBef>
                <a:spcPts val="0"/>
              </a:spcBef>
              <a:spcAft>
                <a:spcPts val="0"/>
              </a:spcAft>
              <a:buClr>
                <a:schemeClr val="dk1"/>
              </a:buClr>
              <a:buSzPts val="1100"/>
              <a:buFont typeface="Arial"/>
              <a:buNone/>
            </a:pPr>
            <a:r>
              <a:rPr lang="en" sz="1000">
                <a:solidFill>
                  <a:srgbClr val="3C4043"/>
                </a:solidFill>
                <a:latin typeface="Google Sans Medium"/>
                <a:ea typeface="Google Sans Medium"/>
                <a:cs typeface="Google Sans Medium"/>
                <a:sym typeface="Google Sans Medium"/>
              </a:rPr>
              <a:t>[5 mins]</a:t>
            </a:r>
            <a:endParaRPr b="1" sz="1000">
              <a:solidFill>
                <a:schemeClr val="lt1"/>
              </a:solidFill>
              <a:highlight>
                <a:srgbClr val="4285F4"/>
              </a:highlight>
              <a:latin typeface="Google Sans"/>
              <a:ea typeface="Google Sans"/>
              <a:cs typeface="Google Sans"/>
              <a:sym typeface="Google Sans"/>
            </a:endParaRPr>
          </a:p>
          <a:p>
            <a:pPr indent="0" lvl="0" marL="0" rtl="0" algn="l">
              <a:spcBef>
                <a:spcPts val="0"/>
              </a:spcBef>
              <a:spcAft>
                <a:spcPts val="0"/>
              </a:spcAft>
              <a:buNone/>
            </a:pPr>
            <a:r>
              <a:t/>
            </a:r>
            <a:endParaRPr b="1" sz="2400">
              <a:solidFill>
                <a:schemeClr val="lt1"/>
              </a:solidFill>
              <a:highlight>
                <a:srgbClr val="4285F4"/>
              </a:highlight>
              <a:latin typeface="Google Sans"/>
              <a:ea typeface="Google Sans"/>
              <a:cs typeface="Google Sans"/>
              <a:sym typeface="Google Sans"/>
            </a:endParaRPr>
          </a:p>
        </p:txBody>
      </p:sp>
      <p:pic>
        <p:nvPicPr>
          <p:cNvPr id="141" name="Google Shape;141;p21"/>
          <p:cNvPicPr preferRelativeResize="0"/>
          <p:nvPr/>
        </p:nvPicPr>
        <p:blipFill>
          <a:blip r:embed="rId5">
            <a:alphaModFix/>
          </a:blip>
          <a:stretch>
            <a:fillRect/>
          </a:stretch>
        </p:blipFill>
        <p:spPr>
          <a:xfrm>
            <a:off x="3899676" y="247375"/>
            <a:ext cx="2854774" cy="38063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